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5" r:id="rId2"/>
    <p:sldId id="307" r:id="rId3"/>
    <p:sldId id="296" r:id="rId4"/>
    <p:sldId id="306" r:id="rId5"/>
    <p:sldId id="304" r:id="rId6"/>
    <p:sldId id="299" r:id="rId7"/>
    <p:sldId id="293" r:id="rId8"/>
    <p:sldId id="295" r:id="rId9"/>
    <p:sldId id="294" r:id="rId10"/>
    <p:sldId id="262" r:id="rId11"/>
    <p:sldId id="258" r:id="rId12"/>
    <p:sldId id="301" r:id="rId13"/>
    <p:sldId id="302" r:id="rId14"/>
    <p:sldId id="263" r:id="rId15"/>
    <p:sldId id="283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94660"/>
  </p:normalViewPr>
  <p:slideViewPr>
    <p:cSldViewPr>
      <p:cViewPr>
        <p:scale>
          <a:sx n="118" d="100"/>
          <a:sy n="118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7/1/2016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034.radikal.ru/0910/3b/41856b18431a.jpg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alligraphy.mvk.ru/img/big/1244206045.jpg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547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Основы православной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культуры.</a:t>
            </a:r>
            <a:b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Урок  2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352800"/>
            <a:ext cx="7406640" cy="1600200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учитель МОУ СОШ №22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Высоцкая М.Е.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Христианство.</a:t>
            </a:r>
            <a:endParaRPr lang="ru-RU" sz="5400" dirty="0"/>
          </a:p>
        </p:txBody>
      </p:sp>
      <p:pic>
        <p:nvPicPr>
          <p:cNvPr id="7" name="Picture 3" descr="C:\Documents and Settings\Администратор\Рабочий стол\православие\0_19528_6396ef07_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886200"/>
            <a:ext cx="3505200" cy="2628900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0_1cf38_66d2aac1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962400"/>
            <a:ext cx="3505200" cy="2628900"/>
          </a:xfrm>
          <a:prstGeom prst="rect">
            <a:avLst/>
          </a:prstGeom>
          <a:noFill/>
        </p:spPr>
      </p:pic>
      <p:pic>
        <p:nvPicPr>
          <p:cNvPr id="11" name="Picture 6" descr="christ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90600"/>
            <a:ext cx="20457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Мои документы\География 10\vta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295400"/>
            <a:ext cx="3300211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C:\Мои документы\География 10\jpII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371600"/>
            <a:ext cx="1477962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3962400" cy="150052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Святейший Патриарх Московский и Всея Руси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Кирилл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3947160" cy="1424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Архиепископ Ставропольский и Владикавказский Феофан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457200" y="1828800"/>
            <a:ext cx="3962400" cy="3810000"/>
          </a:xfrm>
        </p:spPr>
        <p:txBody>
          <a:bodyPr/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63440" y="1905000"/>
            <a:ext cx="4023360" cy="38862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Марина\Desktop\Патриарх Кирилл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2260600" cy="3390900"/>
          </a:xfrm>
          <a:prstGeom prst="rect">
            <a:avLst/>
          </a:prstGeom>
          <a:noFill/>
        </p:spPr>
      </p:pic>
      <p:pic>
        <p:nvPicPr>
          <p:cNvPr id="1027" name="Picture 3" descr="C:\Users\Марина\Desktop\архиепископ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057400"/>
            <a:ext cx="216074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314700"/>
            <a:ext cx="4249738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14313"/>
            <a:ext cx="9144000" cy="30464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начале второго тысячелетия пути развития христианства на Востоке и Западе разошлись до такой степени, что образовались практически не общающиеся между собой церкви: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Восточная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Западная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 rot="3688230">
            <a:off x="2387315" y="4979803"/>
            <a:ext cx="26136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Восточная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8779162">
            <a:off x="4289573" y="5450149"/>
            <a:ext cx="236314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Западная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0"/>
            <a:ext cx="40005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4984390">
            <a:off x="4712623" y="3065482"/>
            <a:ext cx="412310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Православие</a:t>
            </a:r>
            <a:endParaRPr lang="ru-RU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50" y="500063"/>
            <a:ext cx="5357813" cy="1938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Первая именуется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Православной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5929330"/>
            <a:ext cx="368325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1054 г.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961935">
            <a:off x="5420379" y="2599554"/>
            <a:ext cx="4568769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Католичество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0967" name="Прямоугольник 8"/>
          <p:cNvSpPr>
            <a:spLocks noChangeArrowheads="1"/>
          </p:cNvSpPr>
          <p:nvPr/>
        </p:nvSpPr>
        <p:spPr bwMode="auto">
          <a:xfrm>
            <a:off x="571500" y="1928813"/>
            <a:ext cx="50498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90E5"/>
                </a:solidFill>
                <a:latin typeface="Arial" charset="0"/>
              </a:rPr>
              <a:t>Вторая - </a:t>
            </a:r>
          </a:p>
          <a:p>
            <a:r>
              <a:rPr lang="ru-RU" sz="4000" b="1">
                <a:solidFill>
                  <a:srgbClr val="FF0000"/>
                </a:solidFill>
                <a:latin typeface="Arial" charset="0"/>
              </a:rPr>
              <a:t>Католической</a:t>
            </a:r>
          </a:p>
          <a:p>
            <a:r>
              <a:rPr lang="ru-RU" sz="4000" b="1">
                <a:solidFill>
                  <a:srgbClr val="0090E5"/>
                </a:solidFill>
                <a:latin typeface="Arial" charset="0"/>
              </a:rPr>
              <a:t>(вселенской)</a:t>
            </a:r>
            <a:endParaRPr lang="ru-RU"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0969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Особенности православного вероучения и культа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0"/>
            <a:ext cx="7943088" cy="47244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90000"/>
                </a:schemeClr>
              </a:buCl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Основу православного вероучения составляет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Никео-Цареградский  символ  веры.</a:t>
            </a:r>
          </a:p>
          <a:p>
            <a:pPr>
              <a:buClr>
                <a:schemeClr val="bg2">
                  <a:lumMod val="90000"/>
                </a:schemeClr>
              </a:buClr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90000"/>
                </a:schemeClr>
              </a:buClr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Особое значение в православном богословии отводится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догмату о Святой Троице. </a:t>
            </a:r>
          </a:p>
          <a:p>
            <a:pPr>
              <a:buClr>
                <a:schemeClr val="bg2">
                  <a:lumMod val="90000"/>
                </a:schemeClr>
              </a:buClr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90000"/>
                </a:schemeClr>
              </a:buClr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Священные книги:</a:t>
            </a:r>
          </a:p>
          <a:p>
            <a:pPr>
              <a:buClr>
                <a:schemeClr val="bg2">
                  <a:lumMod val="90000"/>
                </a:schemeClr>
              </a:buCl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Библия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Священное писание</a:t>
            </a:r>
          </a:p>
          <a:p>
            <a:pPr>
              <a:buClr>
                <a:schemeClr val="bg2">
                  <a:lumMod val="90000"/>
                </a:schemeClr>
              </a:buClr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Священное предание</a:t>
            </a:r>
            <a:endParaRPr lang="ru-RU" sz="24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90000"/>
                </a:schemeClr>
              </a:buClr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\Рабочий стол\православие\0_24788_956622a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1018">
            <a:off x="5987537" y="3705742"/>
            <a:ext cx="2002513" cy="2670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Администратор\Рабочий стол\православие\249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1"/>
            <a:ext cx="8153400" cy="6773333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Рабочий стол\православие\2853001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3276600" cy="4531088"/>
          </a:xfrm>
          <a:prstGeom prst="rect">
            <a:avLst/>
          </a:prstGeom>
          <a:noFill/>
        </p:spPr>
      </p:pic>
      <p:pic>
        <p:nvPicPr>
          <p:cNvPr id="7176" name="Picture 8" descr="C:\Documents and Settings\Администратор\Рабочий стол\православие\IMG_13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2390557"/>
            <a:ext cx="3357562" cy="446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219200" y="228600"/>
            <a:ext cx="7924800" cy="25908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«Главная цель религии не в том , чтобы поселить человека на небесах, а в том, чтобы поселить небеса в его душе» (</a:t>
            </a:r>
            <a:r>
              <a:rPr lang="ru-RU" b="1" i="1" dirty="0" smtClean="0">
                <a:hlinkClick r:id="rId2" action="ppaction://hlinksldjump"/>
              </a:rPr>
              <a:t>Т.Харди</a:t>
            </a:r>
            <a:r>
              <a:rPr lang="ru-RU" b="1" i="1" dirty="0" smtClean="0"/>
              <a:t>)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486400" y="1524000"/>
            <a:ext cx="3657600" cy="466407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62200"/>
            <a:ext cx="4572000" cy="39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685800"/>
            <a:ext cx="80772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то, что имеет большое значение для человека и общества в целом. Например, Отечество, семья, любовь, и др. – всё это ценности.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3276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ценности, идеалы, жизненный опыт, передаваемые от одного поколения к другому. К важнейшим духовным традициям России относятся: христианство, прежде всего русское православие, ислам, буддизм, иудаизм, светская этика.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52400"/>
            <a:ext cx="3734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Ценность –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2667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Духовные традиции</a:t>
            </a:r>
            <a:r>
              <a:rPr lang="ru-RU" sz="3600" dirty="0" smtClean="0">
                <a:solidFill>
                  <a:srgbClr val="FF0000"/>
                </a:solidFill>
              </a:rPr>
              <a:t>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Культура и религия.</a:t>
            </a:r>
            <a:endParaRPr lang="ru-RU" sz="66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3209925" cy="403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4" descr="1265797166_2-d0b8d0b4d0b5d18f-d0b8-d180-300x2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81200"/>
            <a:ext cx="38576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понятия 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8006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>
              <a:buClr>
                <a:schemeClr val="bg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Религия</a:t>
            </a:r>
          </a:p>
          <a:p>
            <a:pPr>
              <a:buClr>
                <a:schemeClr val="bg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Христианство</a:t>
            </a:r>
          </a:p>
          <a:p>
            <a:pPr>
              <a:buClr>
                <a:schemeClr val="bg2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Православие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8" descr="0_439f_c42e67b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524000"/>
            <a:ext cx="4724400" cy="3561016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Что такое культура?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2000240"/>
            <a:ext cx="200026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То, что сделано человеком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286512" y="2071678"/>
            <a:ext cx="242889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накопленного опыта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00100" y="4429132"/>
            <a:ext cx="242889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Ценности человека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00628" y="5000636"/>
            <a:ext cx="307183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Народная культура (правила, нормы, обычаи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86182" y="1785926"/>
            <a:ext cx="1857388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То, что он меняет в своём мире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7620" y="3571876"/>
            <a:ext cx="2143140" cy="12001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r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027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000125" y="142875"/>
            <a:ext cx="7786688" cy="4619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Религии делятся на мировые и национальные.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2143108" y="1000108"/>
            <a:ext cx="3857652" cy="928694"/>
          </a:xfrm>
          <a:prstGeom prst="cloud">
            <a:avLst/>
          </a:prstGeom>
          <a:solidFill>
            <a:srgbClr val="FFFF00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РЕЛИГИИ</a:t>
            </a:r>
          </a:p>
        </p:txBody>
      </p:sp>
      <p:sp>
        <p:nvSpPr>
          <p:cNvPr id="4" name="Двойная стрелка влево/вверх 3"/>
          <p:cNvSpPr/>
          <p:nvPr/>
        </p:nvSpPr>
        <p:spPr>
          <a:xfrm rot="13405098">
            <a:off x="3351689" y="1823578"/>
            <a:ext cx="1158274" cy="1067703"/>
          </a:xfrm>
          <a:prstGeom prst="leftUpArrow">
            <a:avLst>
              <a:gd name="adj1" fmla="val 5869"/>
              <a:gd name="adj2" fmla="val 22905"/>
              <a:gd name="adj3" fmla="val 1595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ольцо 5"/>
          <p:cNvSpPr/>
          <p:nvPr/>
        </p:nvSpPr>
        <p:spPr>
          <a:xfrm rot="1947033">
            <a:off x="208189" y="1793968"/>
            <a:ext cx="3807375" cy="1085253"/>
          </a:xfrm>
          <a:prstGeom prst="donut">
            <a:avLst>
              <a:gd name="adj" fmla="val 7176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МИРОВЫЕ</a:t>
            </a:r>
          </a:p>
        </p:txBody>
      </p:sp>
      <p:sp>
        <p:nvSpPr>
          <p:cNvPr id="7" name="Кольцо 6"/>
          <p:cNvSpPr/>
          <p:nvPr/>
        </p:nvSpPr>
        <p:spPr>
          <a:xfrm rot="19875647">
            <a:off x="3522630" y="1740282"/>
            <a:ext cx="5035534" cy="1085253"/>
          </a:xfrm>
          <a:prstGeom prst="donut">
            <a:avLst>
              <a:gd name="adj" fmla="val 7176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НАЦИОНАЛЬНЫЕ</a:t>
            </a:r>
          </a:p>
        </p:txBody>
      </p:sp>
      <p:sp>
        <p:nvSpPr>
          <p:cNvPr id="8" name="Волна 7"/>
          <p:cNvSpPr/>
          <p:nvPr/>
        </p:nvSpPr>
        <p:spPr>
          <a:xfrm rot="18503737">
            <a:off x="-55423" y="4267402"/>
            <a:ext cx="3916076" cy="658139"/>
          </a:xfrm>
          <a:prstGeom prst="wave">
            <a:avLst>
              <a:gd name="adj1" fmla="val 7728"/>
              <a:gd name="adj2" fmla="val 9753"/>
            </a:avLst>
          </a:prstGeom>
          <a:solidFill>
            <a:schemeClr val="accent3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ХРИСТИАНСТВО</a:t>
            </a:r>
          </a:p>
        </p:txBody>
      </p:sp>
      <p:sp>
        <p:nvSpPr>
          <p:cNvPr id="9" name="Волна 8"/>
          <p:cNvSpPr/>
          <p:nvPr/>
        </p:nvSpPr>
        <p:spPr>
          <a:xfrm rot="18595110">
            <a:off x="-282625" y="3599323"/>
            <a:ext cx="2987293" cy="658579"/>
          </a:xfrm>
          <a:prstGeom prst="wave">
            <a:avLst>
              <a:gd name="adj1" fmla="val 7728"/>
              <a:gd name="adj2" fmla="val 9753"/>
            </a:avLst>
          </a:prstGeom>
          <a:solidFill>
            <a:schemeClr val="accent3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БУДДИЗМ</a:t>
            </a:r>
          </a:p>
        </p:txBody>
      </p:sp>
      <p:sp>
        <p:nvSpPr>
          <p:cNvPr id="10" name="Волна 9"/>
          <p:cNvSpPr/>
          <p:nvPr/>
        </p:nvSpPr>
        <p:spPr>
          <a:xfrm rot="18591679">
            <a:off x="-166633" y="2788618"/>
            <a:ext cx="2131281" cy="562807"/>
          </a:xfrm>
          <a:prstGeom prst="wave">
            <a:avLst>
              <a:gd name="adj1" fmla="val 7728"/>
              <a:gd name="adj2" fmla="val 9753"/>
            </a:avLst>
          </a:prstGeom>
          <a:solidFill>
            <a:schemeClr val="accent3">
              <a:lumMod val="40000"/>
              <a:lumOff val="6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ИСЛАМ</a:t>
            </a:r>
          </a:p>
        </p:txBody>
      </p:sp>
      <p:sp>
        <p:nvSpPr>
          <p:cNvPr id="11" name="Волна 10"/>
          <p:cNvSpPr/>
          <p:nvPr/>
        </p:nvSpPr>
        <p:spPr>
          <a:xfrm rot="12763035" flipV="1">
            <a:off x="4062105" y="4155272"/>
            <a:ext cx="4988548" cy="634894"/>
          </a:xfrm>
          <a:prstGeom prst="wave">
            <a:avLst>
              <a:gd name="adj1" fmla="val 7728"/>
              <a:gd name="adj2" fmla="val 10000"/>
            </a:avLst>
          </a:prstGeom>
          <a:solidFill>
            <a:schemeClr val="accent5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КОНФУЦИАНСТВО</a:t>
            </a:r>
          </a:p>
        </p:txBody>
      </p:sp>
      <p:sp>
        <p:nvSpPr>
          <p:cNvPr id="12" name="Волна 11"/>
          <p:cNvSpPr/>
          <p:nvPr/>
        </p:nvSpPr>
        <p:spPr>
          <a:xfrm rot="12885762" flipV="1">
            <a:off x="5287652" y="3423883"/>
            <a:ext cx="3696947" cy="660534"/>
          </a:xfrm>
          <a:prstGeom prst="wave">
            <a:avLst>
              <a:gd name="adj1" fmla="val 7728"/>
              <a:gd name="adj2" fmla="val 9753"/>
            </a:avLst>
          </a:prstGeom>
          <a:solidFill>
            <a:schemeClr val="accent5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ИНДУИЗМ</a:t>
            </a:r>
          </a:p>
        </p:txBody>
      </p:sp>
      <p:sp>
        <p:nvSpPr>
          <p:cNvPr id="13" name="Волна 12"/>
          <p:cNvSpPr/>
          <p:nvPr/>
        </p:nvSpPr>
        <p:spPr>
          <a:xfrm rot="12581777" flipV="1">
            <a:off x="6399175" y="2582355"/>
            <a:ext cx="2492950" cy="538939"/>
          </a:xfrm>
          <a:prstGeom prst="wave">
            <a:avLst>
              <a:gd name="adj1" fmla="val 7728"/>
              <a:gd name="adj2" fmla="val 9753"/>
            </a:avLst>
          </a:prstGeom>
          <a:solidFill>
            <a:schemeClr val="accent5">
              <a:lumMod val="20000"/>
              <a:lumOff val="80000"/>
            </a:schemeClr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ИУДАИЗМ</a:t>
            </a:r>
          </a:p>
        </p:txBody>
      </p:sp>
      <p:pic>
        <p:nvPicPr>
          <p:cNvPr id="14" name="Рисунок 13" descr="m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133" y="3929066"/>
            <a:ext cx="1616993" cy="221457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Буддизм.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буд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27432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67400" y="2133600"/>
            <a:ext cx="2638708" cy="3867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6019800"/>
            <a:ext cx="295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Буддийский храм в Пекине.</a:t>
            </a:r>
            <a:endParaRPr lang="ru-RU" dirty="0"/>
          </a:p>
        </p:txBody>
      </p:sp>
      <p:pic>
        <p:nvPicPr>
          <p:cNvPr id="9" name="Picture 5" descr="Буддиз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505200"/>
            <a:ext cx="23812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              Ислам.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3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94 из 43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312484"/>
            <a:ext cx="4724400" cy="354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gimggallery" descr="http://www.calligraphy.mvk.ru/img/big/1244206045.jpg"/>
          <p:cNvPicPr>
            <a:picLocks noChangeAspect="1" noChangeArrowheads="1"/>
          </p:cNvPicPr>
          <p:nvPr/>
        </p:nvPicPr>
        <p:blipFill>
          <a:blip r:embed="rId5" r:link="rId6"/>
          <a:srcRect l="2952" t="6250" r="4048" b="8333"/>
          <a:stretch>
            <a:fillRect/>
          </a:stretch>
        </p:blipFill>
        <p:spPr bwMode="auto">
          <a:xfrm>
            <a:off x="5410200" y="914400"/>
            <a:ext cx="2919761" cy="1900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5" descr="D:\rel\mekka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611" y="3612023"/>
            <a:ext cx="3772989" cy="301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4233234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400800"/>
            <a:ext cx="422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charset="0"/>
              </a:rPr>
              <a:t>Золотые ворота Старого Иерусалима</a:t>
            </a:r>
            <a:endParaRPr lang="ru-RU" dirty="0"/>
          </a:p>
        </p:txBody>
      </p:sp>
      <p:pic>
        <p:nvPicPr>
          <p:cNvPr id="6" name="Picture 4" descr="большая хоральная синагога в санкт-петербург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3663371" cy="27479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1" y="31242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хоральная синагога </a:t>
            </a:r>
          </a:p>
          <a:p>
            <a:r>
              <a:rPr lang="ru-RU" dirty="0" smtClean="0"/>
              <a:t>в г.Санкт-Петербурге</a:t>
            </a:r>
            <a:endParaRPr lang="ru-RU" dirty="0"/>
          </a:p>
        </p:txBody>
      </p:sp>
      <p:pic>
        <p:nvPicPr>
          <p:cNvPr id="8" name="Picture 4" descr="xas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"/>
            <a:ext cx="3903662" cy="26538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38200" y="228600"/>
            <a:ext cx="3876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Иудаизм.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1" descr="C:\Мои документы\География 10\менор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625217"/>
            <a:ext cx="1295400" cy="172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557</TotalTime>
  <Words>287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Основы православной культуры. Урок  2</vt:lpstr>
      <vt:lpstr>Презентация PowerPoint</vt:lpstr>
      <vt:lpstr>Культура и религия.</vt:lpstr>
      <vt:lpstr>Основные понятия : </vt:lpstr>
      <vt:lpstr>Что такое культура?</vt:lpstr>
      <vt:lpstr>Презентация PowerPoint</vt:lpstr>
      <vt:lpstr>Буддизм.</vt:lpstr>
      <vt:lpstr>                  Ислам.</vt:lpstr>
      <vt:lpstr>Презентация PowerPoint</vt:lpstr>
      <vt:lpstr>Христианство.</vt:lpstr>
      <vt:lpstr>Презентация PowerPoint</vt:lpstr>
      <vt:lpstr>Презентация PowerPoint</vt:lpstr>
      <vt:lpstr>Презентация PowerPoint</vt:lpstr>
      <vt:lpstr>   Особенности православного вероучения и культа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Православие в России</dc:title>
  <dc:creator>admin</dc:creator>
  <cp:lastModifiedBy>admin</cp:lastModifiedBy>
  <cp:revision>53</cp:revision>
  <dcterms:modified xsi:type="dcterms:W3CDTF">2016-07-01T08:06:49Z</dcterms:modified>
</cp:coreProperties>
</file>